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  <p:sldMasterId id="214748379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7" r:id="rId9"/>
    <p:sldId id="268" r:id="rId10"/>
    <p:sldId id="269" r:id="rId11"/>
    <p:sldId id="270" r:id="rId12"/>
    <p:sldId id="271" r:id="rId13"/>
    <p:sldId id="272" r:id="rId14"/>
    <p:sldId id="262" r:id="rId15"/>
    <p:sldId id="263" r:id="rId16"/>
    <p:sldId id="264" r:id="rId17"/>
    <p:sldId id="265" r:id="rId18"/>
    <p:sldId id="266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832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06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8018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053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7088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290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825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86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476250" y="3643313"/>
            <a:ext cx="112395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476250" y="2116336"/>
            <a:ext cx="11239500" cy="142875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"/>
          </p:nvPr>
        </p:nvSpPr>
        <p:spPr>
          <a:xfrm>
            <a:off x="476250" y="3911203"/>
            <a:ext cx="11239500" cy="58043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1pPr>
            <a:lvl2pPr marL="0" indent="160729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2pPr>
            <a:lvl3pPr marL="0" indent="321457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3pPr>
            <a:lvl4pPr marL="0" indent="482186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4pPr>
            <a:lvl5pPr marL="0" indent="642915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1404428" y="6161485"/>
            <a:ext cx="301366" cy="297389"/>
          </a:xfrm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921261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583406" y="830461"/>
            <a:ext cx="11025188" cy="399157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76250" y="4991695"/>
            <a:ext cx="11239500" cy="785813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476250" y="5813227"/>
            <a:ext cx="11239500" cy="58935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1pPr>
            <a:lvl2pPr marL="0" indent="160729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2pPr>
            <a:lvl3pPr marL="0" indent="321457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3pPr>
            <a:lvl4pPr marL="0" indent="482186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4pPr>
            <a:lvl5pPr marL="0" indent="642915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065156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476250" y="2714625"/>
            <a:ext cx="11239500" cy="1428750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8286896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6075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sz="half" idx="13"/>
          </p:nvPr>
        </p:nvSpPr>
        <p:spPr>
          <a:xfrm>
            <a:off x="6380174" y="690363"/>
            <a:ext cx="5226845" cy="529530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476250" y="1687711"/>
            <a:ext cx="5464969" cy="4268391"/>
          </a:xfrm>
          <a:prstGeom prst="rect">
            <a:avLst/>
          </a:prstGeom>
        </p:spPr>
        <p:txBody>
          <a:bodyPr anchor="t"/>
          <a:lstStyle/>
          <a:p>
            <a:r>
              <a:t>大標題文字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476250" y="821531"/>
            <a:ext cx="5464969" cy="58935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1pPr>
            <a:lvl2pPr marL="0" indent="160729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2pPr>
            <a:lvl3pPr marL="0" indent="321457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3pPr>
            <a:lvl4pPr marL="0" indent="482186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4pPr>
            <a:lvl5pPr marL="0" indent="642915">
              <a:lnSpc>
                <a:spcPct val="120000"/>
              </a:lnSpc>
              <a:spcBef>
                <a:spcPts val="0"/>
              </a:spcBef>
              <a:buSzTx/>
              <a:buNone/>
              <a:defRPr sz="1687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569508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476250" y="1812727"/>
            <a:ext cx="11247461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2" name="Shape 52"/>
          <p:cNvSpPr/>
          <p:nvPr/>
        </p:nvSpPr>
        <p:spPr>
          <a:xfrm flipV="1">
            <a:off x="476250" y="6500811"/>
            <a:ext cx="11239500" cy="2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3" name="Shape 53"/>
          <p:cNvSpPr/>
          <p:nvPr/>
        </p:nvSpPr>
        <p:spPr>
          <a:xfrm flipV="1">
            <a:off x="476250" y="357188"/>
            <a:ext cx="112395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1696324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476250" y="1812727"/>
            <a:ext cx="112395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3" name="Shape 63"/>
          <p:cNvSpPr/>
          <p:nvPr/>
        </p:nvSpPr>
        <p:spPr>
          <a:xfrm flipV="1">
            <a:off x="476250" y="6500811"/>
            <a:ext cx="11239500" cy="2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4" name="Shape 64"/>
          <p:cNvSpPr/>
          <p:nvPr/>
        </p:nvSpPr>
        <p:spPr>
          <a:xfrm flipV="1">
            <a:off x="476250" y="357188"/>
            <a:ext cx="112395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476250" y="2134195"/>
            <a:ext cx="11239500" cy="402728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8169551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76250" y="1812727"/>
            <a:ext cx="112395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5" name="Shape 75"/>
          <p:cNvSpPr/>
          <p:nvPr/>
        </p:nvSpPr>
        <p:spPr>
          <a:xfrm flipV="1">
            <a:off x="476250" y="6500811"/>
            <a:ext cx="11239500" cy="2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6" name="Shape 76"/>
          <p:cNvSpPr/>
          <p:nvPr/>
        </p:nvSpPr>
        <p:spPr>
          <a:xfrm flipV="1">
            <a:off x="476250" y="357188"/>
            <a:ext cx="112395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7" name="Shape 77"/>
          <p:cNvSpPr>
            <a:spLocks noGrp="1"/>
          </p:cNvSpPr>
          <p:nvPr>
            <p:ph type="pic" sz="half" idx="13"/>
          </p:nvPr>
        </p:nvSpPr>
        <p:spPr>
          <a:xfrm>
            <a:off x="581831" y="2105718"/>
            <a:ext cx="5179220" cy="388441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6357937" y="2089547"/>
            <a:ext cx="5369719" cy="3884414"/>
          </a:xfrm>
          <a:prstGeom prst="rect">
            <a:avLst/>
          </a:prstGeom>
        </p:spPr>
        <p:txBody>
          <a:bodyPr/>
          <a:lstStyle>
            <a:lvl1pPr marL="258952" indent="-258952">
              <a:spcBef>
                <a:spcPts val="2250"/>
              </a:spcBef>
              <a:buSzPct val="30000"/>
              <a:buBlip>
                <a:blip r:embed="rId2"/>
              </a:buBlip>
              <a:defRPr sz="2109"/>
            </a:lvl1pPr>
            <a:lvl2pPr marL="517903" indent="-258952">
              <a:spcBef>
                <a:spcPts val="2250"/>
              </a:spcBef>
              <a:buSzPct val="30000"/>
              <a:buBlip>
                <a:blip r:embed="rId2"/>
              </a:buBlip>
              <a:defRPr sz="2109"/>
            </a:lvl2pPr>
            <a:lvl3pPr marL="776855" indent="-258952">
              <a:spcBef>
                <a:spcPts val="2250"/>
              </a:spcBef>
              <a:buSzPct val="30000"/>
              <a:buBlip>
                <a:blip r:embed="rId2"/>
              </a:buBlip>
              <a:defRPr sz="2109"/>
            </a:lvl3pPr>
            <a:lvl4pPr marL="1035807" indent="-258952">
              <a:spcBef>
                <a:spcPts val="2250"/>
              </a:spcBef>
              <a:buSzPct val="30000"/>
              <a:buBlip>
                <a:blip r:embed="rId2"/>
              </a:buBlip>
              <a:defRPr sz="2109"/>
            </a:lvl4pPr>
            <a:lvl5pPr marL="1294759" indent="-258952">
              <a:spcBef>
                <a:spcPts val="2250"/>
              </a:spcBef>
              <a:buSzPct val="30000"/>
              <a:buBlip>
                <a:blip r:embed="rId2"/>
              </a:buBlip>
              <a:defRPr sz="2109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922257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2079861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pic" sz="quarter" idx="13"/>
          </p:nvPr>
        </p:nvSpPr>
        <p:spPr>
          <a:xfrm>
            <a:off x="6238875" y="687586"/>
            <a:ext cx="5369719" cy="253603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sz="quarter" idx="14"/>
          </p:nvPr>
        </p:nvSpPr>
        <p:spPr>
          <a:xfrm>
            <a:off x="6238875" y="3518297"/>
            <a:ext cx="5369719" cy="256282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pic" sz="half" idx="15"/>
          </p:nvPr>
        </p:nvSpPr>
        <p:spPr>
          <a:xfrm>
            <a:off x="581831" y="685898"/>
            <a:ext cx="5226845" cy="539353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94585297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body" sz="quarter" idx="13"/>
          </p:nvPr>
        </p:nvSpPr>
        <p:spPr>
          <a:xfrm>
            <a:off x="476250" y="4161235"/>
            <a:ext cx="11239500" cy="5570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2109" i="1">
                <a:solidFill>
                  <a:srgbClr val="9D9D9D"/>
                </a:solidFill>
              </a:defRPr>
            </a:lvl1pPr>
          </a:lstStyle>
          <a:p>
            <a:r>
              <a:t>–王大明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4"/>
          </p:nvPr>
        </p:nvSpPr>
        <p:spPr>
          <a:xfrm>
            <a:off x="1190625" y="2956495"/>
            <a:ext cx="9810750" cy="5699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2531"/>
            </a:lvl1pPr>
          </a:lstStyle>
          <a:p>
            <a:r>
              <a:t>「在此輸入名言語錄。」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21094641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051198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4865132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7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06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32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887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46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97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7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6E060-9BBC-44A1-A384-5A6D7380F524}" type="datetimeFigureOut">
              <a:rPr lang="zh-TW" altLang="en-US" smtClean="0"/>
              <a:t>2017/5/4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3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76250" y="6500811"/>
            <a:ext cx="11239500" cy="2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Shape 3"/>
          <p:cNvSpPr/>
          <p:nvPr/>
        </p:nvSpPr>
        <p:spPr>
          <a:xfrm flipV="1">
            <a:off x="476250" y="357188"/>
            <a:ext cx="112395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32145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kumimoji="0" sz="84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76250" y="687586"/>
            <a:ext cx="11239500" cy="5473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476250" y="419695"/>
            <a:ext cx="11239500" cy="133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1416335" y="6161485"/>
            <a:ext cx="301366" cy="2973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66"/>
            </a:lvl1pPr>
          </a:lstStyle>
          <a:p>
            <a:pPr algn="ctr" defTabSz="410751" hangingPunct="0"/>
            <a:fld id="{86CB4B4D-7CA3-9044-876B-883B54F8677D}" type="slidenum">
              <a:rPr lang="en-US" altLang="zh-TW" kern="0" smtClean="0">
                <a:solidFill>
                  <a:srgbClr val="606060"/>
                </a:solidFill>
                <a:sym typeface="Gill Sans"/>
              </a:rPr>
              <a:pPr algn="ctr" defTabSz="410751" hangingPunct="0"/>
              <a:t>‹#›</a:t>
            </a:fld>
            <a:endParaRPr lang="en-US" altLang="zh-TW" kern="0">
              <a:solidFill>
                <a:srgbClr val="60606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1368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</p:sldLayoutIdLst>
  <p:transition spd="med"/>
  <p:txStyles>
    <p:titleStyle>
      <a:lvl1pPr marL="0" marR="0" indent="0" algn="l" defTabSz="41075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160729" algn="l" defTabSz="41075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321457" algn="l" defTabSz="41075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482186" algn="l" defTabSz="41075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642915" algn="l" defTabSz="41075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803643" algn="l" defTabSz="41075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964372" algn="l" defTabSz="41075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125101" algn="l" defTabSz="41075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285829" algn="l" defTabSz="410751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5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294669" marR="0" indent="-294669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2391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589338" marR="0" indent="-294669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2391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884008" marR="0" indent="-294669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2391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178677" marR="0" indent="-294669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2391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1473346" marR="0" indent="-294669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2391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1768015" marR="0" indent="-294669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2391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062684" marR="0" indent="-294669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2391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2357354" marR="0" indent="-294669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2391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2652023" marR="0" indent="-294669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2391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607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321457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482186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642915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803643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964372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125101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285829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6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dioset/ontology" TargetMode="External"/><Relationship Id="rId2" Type="http://schemas.openxmlformats.org/officeDocument/2006/relationships/hyperlink" Target="https://research.google.com/audioset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.google.com/pubs/pub45857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rd_vocalization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outu.be/ouPPVBBOODI?start=40&amp;end=5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ctrTitle"/>
          </p:nvPr>
        </p:nvSpPr>
        <p:spPr>
          <a:xfrm>
            <a:off x="1725433" y="1798330"/>
            <a:ext cx="8469294" cy="2732485"/>
          </a:xfrm>
          <a:prstGeom prst="rect">
            <a:avLst/>
          </a:prstGeom>
        </p:spPr>
        <p:txBody>
          <a:bodyPr/>
          <a:lstStyle>
            <a:lvl1pPr>
              <a:defRPr sz="9800" spc="195"/>
            </a:lvl1pPr>
          </a:lstStyle>
          <a:p>
            <a:r>
              <a:rPr sz="7000" dirty="0" err="1" smtClean="0"/>
              <a:t>影片敘述之自動生成</a:t>
            </a:r>
            <a:r>
              <a:rPr lang="en-US" sz="7000" dirty="0" smtClean="0"/>
              <a:t/>
            </a:r>
            <a:br>
              <a:rPr lang="en-US" sz="7000" dirty="0" smtClean="0"/>
            </a:br>
            <a:r>
              <a:rPr lang="en-US" altLang="zh-TW" sz="5000" dirty="0">
                <a:latin typeface="+mj-ea"/>
              </a:rPr>
              <a:t>Video caption generation</a:t>
            </a:r>
            <a:endParaRPr sz="5000" dirty="0"/>
          </a:p>
        </p:txBody>
      </p:sp>
      <p:sp>
        <p:nvSpPr>
          <p:cNvPr id="158" name="Shape 158"/>
          <p:cNvSpPr>
            <a:spLocks noGrp="1"/>
          </p:cNvSpPr>
          <p:nvPr>
            <p:ph type="subTitle" idx="1"/>
          </p:nvPr>
        </p:nvSpPr>
        <p:spPr>
          <a:xfrm>
            <a:off x="1997273" y="4589867"/>
            <a:ext cx="8197454" cy="1250157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吳克駿、江昶翰</a:t>
            </a:r>
          </a:p>
        </p:txBody>
      </p:sp>
    </p:spTree>
    <p:extLst>
      <p:ext uri="{BB962C8B-B14F-4D97-AF65-F5344CB8AC3E}">
        <p14:creationId xmlns:p14="http://schemas.microsoft.com/office/powerpoint/2010/main" val="119643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Audio Set Dataset(in CSV file)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1" y="1680049"/>
            <a:ext cx="9062485" cy="3881277"/>
          </a:xfrm>
        </p:spPr>
      </p:pic>
      <p:sp>
        <p:nvSpPr>
          <p:cNvPr id="5" name="文字方塊 4"/>
          <p:cNvSpPr txBox="1"/>
          <p:nvPr/>
        </p:nvSpPr>
        <p:spPr>
          <a:xfrm>
            <a:off x="677334" y="5963478"/>
            <a:ext cx="840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By Human rating, unanimous in 76.2% of votes, 23.6% 2:1 majority, 0.5% unsure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43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Number of examples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37" y="1270000"/>
            <a:ext cx="4825444" cy="5218630"/>
          </a:xfrm>
        </p:spPr>
      </p:pic>
    </p:spTree>
    <p:extLst>
      <p:ext uri="{BB962C8B-B14F-4D97-AF65-F5344CB8AC3E}">
        <p14:creationId xmlns:p14="http://schemas.microsoft.com/office/powerpoint/2010/main" val="324131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09531"/>
            <a:ext cx="8596668" cy="4331832"/>
          </a:xfrm>
        </p:spPr>
        <p:txBody>
          <a:bodyPr/>
          <a:lstStyle/>
          <a:p>
            <a:r>
              <a:rPr lang="en-US" altLang="zh-TW" sz="2000" dirty="0"/>
              <a:t>Google Audio set: </a:t>
            </a:r>
            <a:r>
              <a:rPr lang="en-US" altLang="zh-TW" sz="2000" dirty="0">
                <a:hlinkClick r:id="rId2"/>
              </a:rPr>
              <a:t>https://research.google.com/audioset////</a:t>
            </a:r>
            <a:r>
              <a:rPr lang="en-US" altLang="zh-TW" sz="2000" dirty="0" smtClean="0">
                <a:hlinkClick r:id="rId2"/>
              </a:rPr>
              <a:t>index.html</a:t>
            </a:r>
            <a:endParaRPr lang="en-US" altLang="zh-TW" sz="2000" dirty="0" smtClean="0"/>
          </a:p>
          <a:p>
            <a:r>
              <a:rPr lang="en-US" altLang="zh-TW" sz="2000" dirty="0" smtClean="0"/>
              <a:t>Audio Set </a:t>
            </a:r>
            <a:r>
              <a:rPr lang="en-US" altLang="zh-TW" sz="2000" dirty="0"/>
              <a:t>Ontology: </a:t>
            </a:r>
            <a:r>
              <a:rPr lang="en-US" altLang="zh-TW" sz="2000" dirty="0">
                <a:hlinkClick r:id="rId3"/>
              </a:rPr>
              <a:t>https://</a:t>
            </a:r>
            <a:r>
              <a:rPr lang="en-US" altLang="zh-TW" sz="2000" dirty="0" smtClean="0">
                <a:hlinkClick r:id="rId3"/>
              </a:rPr>
              <a:t>github.com/audioset/ontology</a:t>
            </a:r>
            <a:endParaRPr lang="en-US" altLang="zh-TW" sz="2000" dirty="0" smtClean="0"/>
          </a:p>
          <a:p>
            <a:r>
              <a:rPr lang="en-US" altLang="zh-TW" sz="2000" dirty="0"/>
              <a:t>Paper reference: </a:t>
            </a:r>
            <a:r>
              <a:rPr lang="en-US" altLang="zh-TW" sz="2000" dirty="0">
                <a:hlinkClick r:id="rId4"/>
              </a:rPr>
              <a:t>https://</a:t>
            </a:r>
            <a:r>
              <a:rPr lang="en-US" altLang="zh-TW" sz="2000" dirty="0" smtClean="0">
                <a:hlinkClick r:id="rId4"/>
              </a:rPr>
              <a:t>research.google.com/pubs/pub45857.html</a:t>
            </a:r>
            <a:endParaRPr lang="en-US" altLang="zh-TW" sz="2000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7943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 practice </a:t>
            </a:r>
          </a:p>
        </p:txBody>
      </p:sp>
      <p:pic>
        <p:nvPicPr>
          <p:cNvPr id="132" name="ＣＮＮ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1665" y="2052509"/>
            <a:ext cx="5576759" cy="44543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25671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 practice 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36" name="螢幕快照 2017-05-04 下午2.04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7792" y="2057505"/>
            <a:ext cx="7416416" cy="41181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764981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78358">
              <a:defRPr sz="6336"/>
            </a:lvl1pPr>
          </a:lstStyle>
          <a:p>
            <a:r>
              <a:t>CNN practice ：saliency Map </a:t>
            </a:r>
          </a:p>
        </p:txBody>
      </p:sp>
      <p:pic>
        <p:nvPicPr>
          <p:cNvPr id="139" name="masked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3373" y="2173441"/>
            <a:ext cx="3241609" cy="2431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original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2682" y="2231026"/>
            <a:ext cx="3164830" cy="2373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heat_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1014" y="2202234"/>
            <a:ext cx="3241609" cy="24312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37699886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 Practice :  </a:t>
            </a:r>
            <a:r>
              <a:rPr sz="3656"/>
              <a:t>Visualize  filter</a:t>
            </a:r>
          </a:p>
        </p:txBody>
      </p:sp>
      <p:pic>
        <p:nvPicPr>
          <p:cNvPr id="144" name="螢幕快照 2017-05-04 下午2.16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162" y="2136927"/>
            <a:ext cx="4939339" cy="1978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螢幕快照 2017-05-04 下午2.16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7575" y="4434984"/>
            <a:ext cx="6750844" cy="175021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/>
          <p:nvPr/>
        </p:nvSpPr>
        <p:spPr>
          <a:xfrm>
            <a:off x="1888789" y="2296289"/>
            <a:ext cx="2069477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 hangingPunct="0"/>
            <a:r>
              <a:rPr sz="2531" kern="0">
                <a:solidFill>
                  <a:srgbClr val="606060"/>
                </a:solidFill>
                <a:latin typeface="Gill Sans"/>
                <a:sym typeface="Gill Sans"/>
              </a:rPr>
              <a:t>Gradient ascent</a:t>
            </a:r>
            <a:br>
              <a:rPr sz="2531" kern="0">
                <a:solidFill>
                  <a:srgbClr val="606060"/>
                </a:solidFill>
                <a:latin typeface="Gill Sans"/>
                <a:sym typeface="Gill Sans"/>
              </a:rPr>
            </a:br>
            <a:r>
              <a:rPr sz="2531" kern="0">
                <a:solidFill>
                  <a:srgbClr val="606060"/>
                </a:solidFill>
                <a:latin typeface="Gill Sans"/>
                <a:sym typeface="Gill Sans"/>
              </a:rPr>
              <a:t>Filter visualize  </a:t>
            </a:r>
          </a:p>
        </p:txBody>
      </p:sp>
    </p:spTree>
    <p:extLst>
      <p:ext uri="{BB962C8B-B14F-4D97-AF65-F5344CB8AC3E}">
        <p14:creationId xmlns:p14="http://schemas.microsoft.com/office/powerpoint/2010/main" val="381318421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Next step: LSTM &amp; S2S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4294967295"/>
          </p:nvPr>
        </p:nvSpPr>
        <p:spPr>
          <a:xfrm>
            <a:off x="1881187" y="2134195"/>
            <a:ext cx="8384977" cy="402728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Without audio?</a:t>
            </a:r>
          </a:p>
          <a:p>
            <a:pPr>
              <a:buBlip>
                <a:blip r:embed="rId2"/>
              </a:buBlip>
            </a:pPr>
            <a:r>
              <a:t>With audio?</a:t>
            </a:r>
          </a:p>
          <a:p>
            <a:pPr>
              <a:buBlip>
                <a:blip r:embed="rId2"/>
              </a:buBlip>
            </a:pPr>
            <a:r>
              <a:t>GPU </a:t>
            </a:r>
          </a:p>
        </p:txBody>
      </p:sp>
    </p:spTree>
    <p:extLst>
      <p:ext uri="{BB962C8B-B14F-4D97-AF65-F5344CB8AC3E}">
        <p14:creationId xmlns:p14="http://schemas.microsoft.com/office/powerpoint/2010/main" val="225728954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weeks ago….</a:t>
            </a:r>
            <a:endParaRPr lang="zh-TW" altLang="en-US" dirty="0"/>
          </a:p>
        </p:txBody>
      </p:sp>
      <p:pic>
        <p:nvPicPr>
          <p:cNvPr id="4" name="螢幕快照 2017-04-20 上午2.51.51.png"/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160440" y="1423255"/>
            <a:ext cx="5309375" cy="4197350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160440" y="5868063"/>
            <a:ext cx="250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S2VT with optical 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3559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TA wants us to do(think)?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45921"/>
            <a:ext cx="8596668" cy="4395442"/>
          </a:xfrm>
        </p:spPr>
        <p:txBody>
          <a:bodyPr>
            <a:normAutofit/>
          </a:bodyPr>
          <a:lstStyle/>
          <a:p>
            <a:r>
              <a:rPr lang="en-US" altLang="zh-TW" sz="2500" dirty="0" smtClean="0"/>
              <a:t>Not using optical flow</a:t>
            </a:r>
          </a:p>
          <a:p>
            <a:pPr lvl="1"/>
            <a:r>
              <a:rPr lang="en-US" altLang="zh-TW" sz="2300" dirty="0" smtClean="0"/>
              <a:t>Cost lots of resource</a:t>
            </a:r>
          </a:p>
          <a:p>
            <a:pPr lvl="1"/>
            <a:r>
              <a:rPr lang="en-US" altLang="zh-TW" sz="2300" dirty="0" smtClean="0"/>
              <a:t>Maybe not improve so much(?</a:t>
            </a:r>
          </a:p>
          <a:p>
            <a:pPr lvl="1"/>
            <a:r>
              <a:rPr lang="en-US" altLang="zh-TW" sz="2300" dirty="0" smtClean="0"/>
              <a:t>Try with a new method</a:t>
            </a:r>
          </a:p>
          <a:p>
            <a:r>
              <a:rPr lang="en-US" altLang="zh-TW" sz="2500" dirty="0" smtClean="0"/>
              <a:t>But with audio data!</a:t>
            </a:r>
            <a:endParaRPr lang="zh-TW" altLang="en-US" sz="25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05" y="1819082"/>
            <a:ext cx="4000529" cy="162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0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Paper review-</a:t>
            </a:r>
            <a:br>
              <a:rPr lang="en-US" altLang="zh-TW" dirty="0" smtClean="0"/>
            </a:br>
            <a:r>
              <a:rPr lang="en-US" altLang="zh-TW" dirty="0"/>
              <a:t>	</a:t>
            </a:r>
            <a:r>
              <a:rPr lang="en-US" altLang="zh-TW" dirty="0" smtClean="0"/>
              <a:t>Audio Set: An ontology and human-labeled 	dataset for audio events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500" dirty="0" smtClean="0"/>
              <a:t>Developed by Google</a:t>
            </a:r>
          </a:p>
          <a:p>
            <a:r>
              <a:rPr lang="en-US" altLang="zh-TW" sz="2500" dirty="0" smtClean="0"/>
              <a:t>With carefully structured hierarchical ontology of 632 audio classes</a:t>
            </a:r>
          </a:p>
          <a:p>
            <a:r>
              <a:rPr lang="en-US" altLang="zh-TW" sz="2500" dirty="0" smtClean="0"/>
              <a:t>With 1,789,621(now 2,084,320) segment dataset</a:t>
            </a:r>
          </a:p>
          <a:p>
            <a:r>
              <a:rPr lang="en-US" altLang="zh-TW" sz="2500" dirty="0" smtClean="0"/>
              <a:t>10 second </a:t>
            </a:r>
            <a:r>
              <a:rPr lang="en-US" altLang="zh-TW" sz="2500" dirty="0" err="1" smtClean="0"/>
              <a:t>sements</a:t>
            </a:r>
            <a:r>
              <a:rPr lang="en-US" altLang="zh-TW" sz="2500" dirty="0" smtClean="0"/>
              <a:t> of YouTube videos</a:t>
            </a:r>
          </a:p>
          <a:p>
            <a:r>
              <a:rPr lang="en-US" altLang="zh-TW" sz="2500" dirty="0" smtClean="0"/>
              <a:t>Released in March, 2017</a:t>
            </a:r>
          </a:p>
          <a:p>
            <a:pPr marL="0" indent="0">
              <a:buNone/>
            </a:pP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30139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82311"/>
            <a:ext cx="8596668" cy="4459052"/>
          </a:xfrm>
        </p:spPr>
        <p:txBody>
          <a:bodyPr>
            <a:normAutofit/>
          </a:bodyPr>
          <a:lstStyle/>
          <a:p>
            <a:r>
              <a:rPr lang="en-US" altLang="zh-TW" sz="2500" dirty="0" smtClean="0"/>
              <a:t>Image labels in </a:t>
            </a:r>
            <a:r>
              <a:rPr lang="en-US" altLang="zh-TW" sz="2500" b="1" dirty="0" smtClean="0"/>
              <a:t>ImageNet</a:t>
            </a:r>
            <a:r>
              <a:rPr lang="en-US" altLang="zh-TW" sz="2500" dirty="0" smtClean="0"/>
              <a:t> dataset</a:t>
            </a:r>
          </a:p>
          <a:p>
            <a:pPr lvl="1"/>
            <a:r>
              <a:rPr lang="en-US" altLang="zh-TW" sz="2100" dirty="0" smtClean="0"/>
              <a:t>Provide 1 million images labeled with 1000 object categories. </a:t>
            </a:r>
          </a:p>
          <a:p>
            <a:r>
              <a:rPr lang="en-US" altLang="zh-TW" sz="2300" dirty="0" smtClean="0"/>
              <a:t>EX:</a:t>
            </a:r>
            <a:r>
              <a:rPr lang="zh-TW" altLang="en-US" sz="2300" dirty="0" smtClean="0"/>
              <a:t> </a:t>
            </a:r>
            <a:r>
              <a:rPr lang="en-US" altLang="zh-TW" sz="2300" dirty="0" smtClean="0"/>
              <a:t>Facebook Image</a:t>
            </a:r>
          </a:p>
          <a:p>
            <a:pPr lvl="1"/>
            <a:endParaRPr lang="en-US" altLang="zh-TW" sz="2300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04" y="2616509"/>
            <a:ext cx="6336702" cy="404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4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ImageNet-like Audio Set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99431"/>
            <a:ext cx="8596668" cy="4641932"/>
          </a:xfrm>
        </p:spPr>
        <p:txBody>
          <a:bodyPr>
            <a:normAutofit/>
          </a:bodyPr>
          <a:lstStyle/>
          <a:p>
            <a:r>
              <a:rPr lang="en-US" altLang="zh-TW" sz="2500" dirty="0" smtClean="0"/>
              <a:t>Structured into an abstraction hierarchy called Audio Set Ontology</a:t>
            </a:r>
          </a:p>
          <a:p>
            <a:r>
              <a:rPr lang="zh-TW" altLang="en-US" sz="2500" dirty="0" smtClean="0"/>
              <a:t>如何分類？</a:t>
            </a:r>
            <a:endParaRPr lang="en-US" altLang="zh-TW" sz="2500" dirty="0" smtClean="0"/>
          </a:p>
          <a:p>
            <a:pPr lvl="1"/>
            <a:r>
              <a:rPr lang="zh-TW" altLang="en-US" sz="2300" dirty="0" smtClean="0"/>
              <a:t>全面性</a:t>
            </a:r>
            <a:endParaRPr lang="en-US" altLang="zh-TW" sz="2300" dirty="0" smtClean="0"/>
          </a:p>
          <a:p>
            <a:pPr lvl="1"/>
            <a:r>
              <a:rPr lang="zh-TW" altLang="en-US" sz="2300" dirty="0" smtClean="0"/>
              <a:t>易讀</a:t>
            </a:r>
            <a:r>
              <a:rPr lang="zh-TW" altLang="en-US" sz="2300" dirty="0" smtClean="0"/>
              <a:t>性，可立即反應</a:t>
            </a:r>
            <a:endParaRPr lang="en-US" altLang="zh-TW" sz="2300" dirty="0" smtClean="0"/>
          </a:p>
          <a:p>
            <a:pPr lvl="1"/>
            <a:r>
              <a:rPr lang="zh-TW" altLang="en-US" sz="2300" dirty="0" smtClean="0"/>
              <a:t>可被大眾辨別</a:t>
            </a:r>
            <a:endParaRPr lang="en-US" altLang="zh-TW" sz="2300" dirty="0" smtClean="0"/>
          </a:p>
          <a:p>
            <a:pPr lvl="1"/>
            <a:r>
              <a:rPr lang="zh-TW" altLang="en-US" sz="2300" dirty="0" smtClean="0"/>
              <a:t>僅可由聲音辨別，不可結合影像</a:t>
            </a:r>
            <a:r>
              <a:rPr lang="en-US" altLang="zh-TW" sz="2300" dirty="0" smtClean="0"/>
              <a:t>(</a:t>
            </a:r>
            <a:r>
              <a:rPr lang="zh-TW" altLang="en-US" sz="2300" dirty="0" smtClean="0"/>
              <a:t>搥擊聲</a:t>
            </a:r>
            <a:r>
              <a:rPr lang="en-US" altLang="zh-TW" sz="2300" dirty="0" smtClean="0"/>
              <a:t>vs</a:t>
            </a:r>
            <a:r>
              <a:rPr lang="zh-TW" altLang="en-US" sz="2300" dirty="0" smtClean="0"/>
              <a:t>赤腳在木地板走路</a:t>
            </a:r>
            <a:r>
              <a:rPr lang="en-US" altLang="zh-TW" sz="2300" dirty="0" smtClean="0"/>
              <a:t>)</a:t>
            </a:r>
          </a:p>
          <a:p>
            <a:pPr lvl="1"/>
            <a:endParaRPr lang="zh-TW" altLang="en-US" sz="2300" dirty="0"/>
          </a:p>
        </p:txBody>
      </p:sp>
    </p:spTree>
    <p:extLst>
      <p:ext uri="{BB962C8B-B14F-4D97-AF65-F5344CB8AC3E}">
        <p14:creationId xmlns:p14="http://schemas.microsoft.com/office/powerpoint/2010/main" val="347563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988" y="585746"/>
            <a:ext cx="9563947" cy="1320800"/>
          </a:xfrm>
        </p:spPr>
        <p:txBody>
          <a:bodyPr/>
          <a:lstStyle/>
          <a:p>
            <a:r>
              <a:rPr lang="en-US" altLang="zh-TW" dirty="0" smtClean="0"/>
              <a:t>The top two layers of the Audio Set Ontology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75" y="1360639"/>
            <a:ext cx="3991321" cy="2933065"/>
          </a:xfrm>
        </p:spPr>
      </p:pic>
      <p:pic>
        <p:nvPicPr>
          <p:cNvPr id="1026" name="Picture 2" descr="https://i2.kknews.cc/large/18ad0005352c52cdd71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3" y="1543519"/>
            <a:ext cx="60960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75" y="4293704"/>
            <a:ext cx="3918143" cy="253301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826936" y="1906546"/>
            <a:ext cx="930302" cy="256209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 flipV="1">
            <a:off x="1804946" y="1423283"/>
            <a:ext cx="5287617" cy="572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1804946" y="1995777"/>
            <a:ext cx="5581816" cy="4519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23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Maximum depth: 6 levels(now </a:t>
            </a:r>
            <a:r>
              <a:rPr lang="en-US" altLang="zh-TW" dirty="0" smtClean="0"/>
              <a:t>maybe 5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33" y="1550503"/>
            <a:ext cx="2138378" cy="382907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10" y="1270000"/>
            <a:ext cx="2438869" cy="40005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64" y="1437773"/>
            <a:ext cx="2922491" cy="476036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616" y="1107035"/>
            <a:ext cx="3419500" cy="5095912"/>
          </a:xfrm>
          <a:prstGeom prst="rect">
            <a:avLst/>
          </a:prstGeom>
        </p:spPr>
      </p:pic>
      <p:cxnSp>
        <p:nvCxnSpPr>
          <p:cNvPr id="12" name="弧形接點 11"/>
          <p:cNvCxnSpPr/>
          <p:nvPr/>
        </p:nvCxnSpPr>
        <p:spPr>
          <a:xfrm rot="16200000" flipH="1">
            <a:off x="1411356" y="2500685"/>
            <a:ext cx="2226366" cy="1423284"/>
          </a:xfrm>
          <a:prstGeom prst="curvedConnector3">
            <a:avLst>
              <a:gd name="adj1" fmla="val 996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975668" y="4381169"/>
            <a:ext cx="987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7721079" y="4468633"/>
            <a:ext cx="1240041" cy="254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1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Ontology.json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10397562" cy="3302000"/>
          </a:xfrm>
        </p:spPr>
      </p:pic>
      <p:sp>
        <p:nvSpPr>
          <p:cNvPr id="5" name="文字方塊 4"/>
          <p:cNvSpPr txBox="1"/>
          <p:nvPr/>
        </p:nvSpPr>
        <p:spPr>
          <a:xfrm>
            <a:off x="677334" y="4675367"/>
            <a:ext cx="6383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Citation: </a:t>
            </a:r>
            <a:r>
              <a:rPr lang="en-US" altLang="zh-TW" dirty="0">
                <a:hlinkClick r:id="rId3"/>
              </a:rPr>
              <a:t>http://</a:t>
            </a:r>
            <a:r>
              <a:rPr lang="en-US" altLang="zh-TW" dirty="0" smtClean="0">
                <a:hlinkClick r:id="rId3"/>
              </a:rPr>
              <a:t>en.wikipedia.org/wiki/Bird_vocalization</a:t>
            </a:r>
            <a:endParaRPr lang="en-US" altLang="zh-TW" dirty="0" smtClean="0"/>
          </a:p>
          <a:p>
            <a:r>
              <a:rPr lang="en-US" altLang="zh-TW" dirty="0" smtClean="0"/>
              <a:t>Examples: </a:t>
            </a:r>
            <a:r>
              <a:rPr lang="en-US" altLang="zh-TW" dirty="0" smtClean="0">
                <a:hlinkClick r:id="rId4"/>
              </a:rPr>
              <a:t>http://</a:t>
            </a:r>
            <a:r>
              <a:rPr lang="en-US" altLang="zh-TW" dirty="0">
                <a:hlinkClick r:id="rId4"/>
              </a:rPr>
              <a:t>youtu.be/ouPPVBBOODI?start=40&amp;end=50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77334" y="5425065"/>
            <a:ext cx="896008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 smtClean="0"/>
              <a:t>Restrictions:</a:t>
            </a:r>
          </a:p>
          <a:p>
            <a:r>
              <a:rPr lang="en-US" altLang="zh-TW" sz="2500" dirty="0"/>
              <a:t> </a:t>
            </a:r>
            <a:r>
              <a:rPr lang="en-US" altLang="zh-TW" sz="2500" dirty="0" smtClean="0"/>
              <a:t>  56 are ”blacklisted” (like Alto Saxophone, Sound of Things)</a:t>
            </a:r>
          </a:p>
          <a:p>
            <a:r>
              <a:rPr lang="en-US" altLang="zh-TW" sz="2500" dirty="0"/>
              <a:t> </a:t>
            </a:r>
            <a:r>
              <a:rPr lang="en-US" altLang="zh-TW" sz="2500" dirty="0" smtClean="0"/>
              <a:t>  22 are “abstract” (like Human sounds)</a:t>
            </a:r>
          </a:p>
        </p:txBody>
      </p:sp>
    </p:spTree>
    <p:extLst>
      <p:ext uri="{BB962C8B-B14F-4D97-AF65-F5344CB8AC3E}">
        <p14:creationId xmlns:p14="http://schemas.microsoft.com/office/powerpoint/2010/main" val="428466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多面向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262</TotalTime>
  <Words>276</Words>
  <Application>Microsoft Office PowerPoint</Application>
  <PresentationFormat>寬螢幕</PresentationFormat>
  <Paragraphs>51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17</vt:i4>
      </vt:variant>
    </vt:vector>
  </HeadingPairs>
  <TitlesOfParts>
    <vt:vector size="26" baseType="lpstr">
      <vt:lpstr>Gill Sans</vt:lpstr>
      <vt:lpstr>Gill Sans Light</vt:lpstr>
      <vt:lpstr>微軟正黑體</vt:lpstr>
      <vt:lpstr>Arial</vt:lpstr>
      <vt:lpstr>Helvetica</vt:lpstr>
      <vt:lpstr>Trebuchet MS</vt:lpstr>
      <vt:lpstr>Wingdings 3</vt:lpstr>
      <vt:lpstr>多面向</vt:lpstr>
      <vt:lpstr>New_Template3</vt:lpstr>
      <vt:lpstr>影片敘述之自動生成 Video caption generation</vt:lpstr>
      <vt:lpstr>Two weeks ago….</vt:lpstr>
      <vt:lpstr>What TA wants us to do(think)?</vt:lpstr>
      <vt:lpstr>Paper review-  Audio Set: An ontology and human-labeled  dataset for audio events</vt:lpstr>
      <vt:lpstr>Motive</vt:lpstr>
      <vt:lpstr>ImageNet-like Audio Set</vt:lpstr>
      <vt:lpstr>The top two layers of the Audio Set Ontology</vt:lpstr>
      <vt:lpstr>Maximum depth: 6 levels(now maybe 5)</vt:lpstr>
      <vt:lpstr>Ontology.json</vt:lpstr>
      <vt:lpstr>Audio Set Dataset(in CSV file)</vt:lpstr>
      <vt:lpstr>Number of examples</vt:lpstr>
      <vt:lpstr>Reference</vt:lpstr>
      <vt:lpstr>CNN practice </vt:lpstr>
      <vt:lpstr>CNN practice </vt:lpstr>
      <vt:lpstr>CNN practice ：saliency Map </vt:lpstr>
      <vt:lpstr>CNN Practice :  Visualize  filter</vt:lpstr>
      <vt:lpstr>Next step: LSTM &amp; S2S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影片敘述之自動生成 Video caption generation</dc:title>
  <dc:creator>吳克駿</dc:creator>
  <cp:lastModifiedBy>吳克駿</cp:lastModifiedBy>
  <cp:revision>19</cp:revision>
  <dcterms:created xsi:type="dcterms:W3CDTF">2017-05-04T04:53:09Z</dcterms:created>
  <dcterms:modified xsi:type="dcterms:W3CDTF">2017-05-04T09:23:22Z</dcterms:modified>
</cp:coreProperties>
</file>